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302" r:id="rId3"/>
    <p:sldId id="275" r:id="rId4"/>
    <p:sldId id="276" r:id="rId5"/>
    <p:sldId id="311" r:id="rId6"/>
    <p:sldId id="287" r:id="rId7"/>
    <p:sldId id="304" r:id="rId8"/>
    <p:sldId id="260" r:id="rId9"/>
    <p:sldId id="265" r:id="rId10"/>
    <p:sldId id="290" r:id="rId11"/>
    <p:sldId id="306" r:id="rId12"/>
    <p:sldId id="313" r:id="rId13"/>
    <p:sldId id="316" r:id="rId14"/>
    <p:sldId id="314" r:id="rId15"/>
    <p:sldId id="315" r:id="rId16"/>
    <p:sldId id="301" r:id="rId17"/>
    <p:sldId id="294" r:id="rId18"/>
    <p:sldId id="291" r:id="rId19"/>
    <p:sldId id="259" r:id="rId20"/>
    <p:sldId id="281" r:id="rId21"/>
    <p:sldId id="280" r:id="rId22"/>
    <p:sldId id="264" r:id="rId23"/>
    <p:sldId id="270" r:id="rId24"/>
    <p:sldId id="261" r:id="rId25"/>
    <p:sldId id="299" r:id="rId26"/>
    <p:sldId id="274" r:id="rId27"/>
    <p:sldId id="277" r:id="rId28"/>
    <p:sldId id="307" r:id="rId29"/>
    <p:sldId id="258" r:id="rId30"/>
    <p:sldId id="288" r:id="rId31"/>
    <p:sldId id="289" r:id="rId32"/>
    <p:sldId id="295" r:id="rId33"/>
    <p:sldId id="292" r:id="rId34"/>
    <p:sldId id="308" r:id="rId35"/>
    <p:sldId id="296" r:id="rId36"/>
    <p:sldId id="297" r:id="rId37"/>
    <p:sldId id="309" r:id="rId38"/>
    <p:sldId id="303" r:id="rId39"/>
    <p:sldId id="310" r:id="rId40"/>
    <p:sldId id="300" r:id="rId41"/>
  </p:sldIdLst>
  <p:sldSz cx="12192000" cy="6858000"/>
  <p:notesSz cx="6858000" cy="9144000"/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8ED5"/>
    <a:srgbClr val="FF0000"/>
    <a:srgbClr val="FFFF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30"/>
    </p:cViewPr>
  </p:sorterViewPr>
  <p:notesViewPr>
    <p:cSldViewPr snapToGrid="0">
      <p:cViewPr varScale="1">
        <p:scale>
          <a:sx n="55" d="100"/>
          <a:sy n="55" d="100"/>
        </p:scale>
        <p:origin x="202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8177185-971C-47DA-9004-0006A016E4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11581E-B295-4960-9D2C-5F7E180C3C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10B7EA-BA52-4CEC-A145-A852E216436C}" type="datetimeFigureOut">
              <a:rPr lang="en-US" smtClean="0">
                <a:latin typeface="Times New Roman" panose="02020603050405020304" pitchFamily="18" charset="0"/>
              </a:rPr>
              <a:t>1/1/2020</a:t>
            </a:fld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14BEE8-698F-4F2E-8968-E232A64C8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642F12-760A-456E-B990-6CD4AB8BA3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87124C-0F2A-4EB3-84F0-C2CA19B6FEDA}" type="slidenum">
              <a:rPr lang="en-US" smtClean="0">
                <a:latin typeface="Times New Roman" panose="02020603050405020304" pitchFamily="18" charset="0"/>
              </a:rPr>
              <a:t>‹#›</a:t>
            </a:fld>
            <a:endParaRPr 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857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34F62C41-8C65-42D8-9822-F891412271BB}" type="datetimeFigureOut">
              <a:rPr lang="en-US" smtClean="0"/>
              <a:pPr/>
              <a:t>1/1/2020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067B99AF-D7EB-41AA-A012-BEBEE81513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814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FB74C-3935-456C-8A94-082D10D9C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E35CA-D5D1-4360-A9F4-B3F358E097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04036-2DE6-4294-A2B4-49F9E97FE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24C50-AD10-4B8B-A199-8BD70A49BCE3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392E0-08B4-411A-9D2B-4D4F86651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4AF7-89F6-45FD-836E-EAAF8070A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35DF-4FF9-4C3E-A8D2-671B39DD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995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5067-EED1-41A2-9FCC-4E1E05621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79DD2-F828-4FCD-9A11-B4A3ACB5D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F303B-20AF-47CE-BA07-14614164C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24C50-AD10-4B8B-A199-8BD70A49BCE3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2BDF6-3EFE-46FC-BE5F-E921AA9FA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319E1-5DD5-4B27-B070-B513E7885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35DF-4FF9-4C3E-A8D2-671B39DD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770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12C0B-8612-458F-8247-9E4A0F780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C27431-7160-477F-9E38-BE2179331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713A9-DFC9-4C29-8AE8-13BCC925C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24C50-AD10-4B8B-A199-8BD70A49BCE3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01E02-45BB-43D2-81A7-8F35096E0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6F1CB-034C-485F-9B53-75887E01B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35DF-4FF9-4C3E-A8D2-671B39DD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697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8C58A-D056-477F-9F55-19BE0236A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5A7EB-2E49-4F4A-AF48-62BB67ECD9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DE25C3-89BC-48BA-9CC8-DA90146B5F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D42FFF-FC63-460A-B398-B64D021C1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24C50-AD10-4B8B-A199-8BD70A49BCE3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0025D-F28C-4E9A-8D5B-62DEB7132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C61FCC-6273-4F4F-9014-0DFDD58C5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35DF-4FF9-4C3E-A8D2-671B39DD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441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41D92-2752-41E7-B995-B2D86537F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0F622D-1DA2-414A-8C6C-432311185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E4734-E8B4-4B44-A23A-1E65B95F23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1AEAF-4239-4394-8F77-BF7CF89400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F2D744-ABAC-4893-B733-418E2C84DD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42721B-5CA8-49C5-8FFE-732C39DD8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24C50-AD10-4B8B-A199-8BD70A49BCE3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5B42A1-4793-4419-B6C5-3B25100F9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4ABA3D-DF7B-4F04-AEDA-EB18DEF0F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35DF-4FF9-4C3E-A8D2-671B39DD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131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17B07-4AA9-40FC-866C-6257AE369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0CF881-05B0-4ABF-9D8D-0F615AB90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24C50-AD10-4B8B-A199-8BD70A49BCE3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581560-63E7-43E8-AA5E-8074FB3BC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53B9E8-6CDA-401F-86B5-CBAB31F43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35DF-4FF9-4C3E-A8D2-671B39DD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32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C71650-88C2-4D14-8AC3-9CD469962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24C50-AD10-4B8B-A199-8BD70A49BCE3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1B879D-15C6-4C4B-BD3C-31782B761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98FF14-5473-45C9-9F3C-9038A56D8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35DF-4FF9-4C3E-A8D2-671B39DD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15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EC6DC-DFB2-482B-BC0C-22258EA9C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3648B-A60D-4CD6-A3B4-256706314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9089E-4F02-4FD2-B004-D15E920768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D4BA1-7569-43FA-906F-90819FCC8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24C50-AD10-4B8B-A199-8BD70A49BCE3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218A3-CC7C-4210-8728-77F8EB461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100713-A1FB-4BB9-9C73-720B0016F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35DF-4FF9-4C3E-A8D2-671B39DD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4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AC14-BDC3-48EC-990D-B385C6A46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4B95B6-155B-4F4E-88B7-A31B4C1465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D5E8A-E3B6-4846-8A12-37DFE43702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E555BC-D951-423C-AC66-BF7118C4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24C50-AD10-4B8B-A199-8BD70A49BCE3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AF1520-42E7-4355-AF9F-E4DC912E0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CCAAC5-950A-49E9-A0C4-340CA4807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35DF-4FF9-4C3E-A8D2-671B39DD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750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D1C1B-2679-4DA8-BB98-1827C7A91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C65BD8-F022-4331-92F8-59B1798A1F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DB94AF-FEDF-41E3-A6AA-EC549AD9F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24C50-AD10-4B8B-A199-8BD70A49BCE3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F3FC3-C2E5-43F4-94E8-46F5F624E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D8F99-2F01-4CFD-9B52-8551B801F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35DF-4FF9-4C3E-A8D2-671B39DD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383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A75547-32E6-4837-B075-5640B4B68E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883077-D0EE-48BC-93A0-EBBD5BE21A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B8515-03FD-4E23-BE6B-4B9E483DC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24C50-AD10-4B8B-A199-8BD70A49BCE3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DED2F-456E-4AE2-80E2-1BA06D038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5F1A6-83A3-4124-A78A-005CF415F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35DF-4FF9-4C3E-A8D2-671B39DD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966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A265E5-8E26-4A53-8FD5-DE14F46DC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2B6A2A-09C0-4DE6-9D92-84AC394C0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CA1D7-5324-43A9-9E06-2620A7D893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02724C50-AD10-4B8B-A199-8BD70A49BCE3}" type="datetimeFigureOut">
              <a:rPr lang="en-US" smtClean="0"/>
              <a:pPr/>
              <a:t>1/1/2020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5B81D-25D1-40A9-BD7C-0222A05BC7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9ECED-9BD5-4756-B276-3446FE432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9E4735DF-4FF9-4C3E-A8D2-671B39DDBF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0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cid:9180313988375360751993842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F814D-191F-4321-A617-69C568385B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Climate Change: Elephant in the Board-room!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1B143A-1CC0-4ADA-B01E-D3DAE4C191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77182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b="1" dirty="0"/>
              <a:t>Praveen Gupta</a:t>
            </a:r>
          </a:p>
          <a:p>
            <a:r>
              <a:rPr lang="en-US" b="1" dirty="0"/>
              <a:t>Mumbai</a:t>
            </a:r>
          </a:p>
          <a:p>
            <a:r>
              <a:rPr lang="en-US" b="1" dirty="0"/>
              <a:t>November 7, 2019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683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C3E77-78BD-4648-8743-F4473722E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Setting the context!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C1A4A839-B342-4299-8E52-DC8ED1AF61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718" y="1825625"/>
            <a:ext cx="5174563" cy="435133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4126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EFBCE-7DD8-48AB-BBA6-8560AC3D2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20047"/>
            <a:ext cx="10515600" cy="12179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b="1" dirty="0"/>
              <a:t>What’s roasting the Planet?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6101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EFBCE-7DD8-48AB-BBA6-8560AC3D2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1165"/>
            <a:ext cx="10515600" cy="2175669"/>
          </a:xfrm>
        </p:spPr>
        <p:txBody>
          <a:bodyPr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400" dirty="0"/>
              <a:t>What’s the big deal about</a:t>
            </a:r>
          </a:p>
          <a:p>
            <a:pPr marL="0" indent="0" algn="ctr">
              <a:buNone/>
            </a:pPr>
            <a:r>
              <a:rPr lang="en-US" sz="5400" dirty="0"/>
              <a:t>the</a:t>
            </a:r>
          </a:p>
          <a:p>
            <a:pPr marL="0" indent="0" algn="ctr">
              <a:buNone/>
            </a:pPr>
            <a:r>
              <a:rPr lang="en-US" sz="5400" dirty="0"/>
              <a:t>Paris Agreement?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2656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575" y="336991"/>
            <a:ext cx="10515600" cy="943170"/>
          </a:xfrm>
        </p:spPr>
        <p:txBody>
          <a:bodyPr>
            <a:noAutofit/>
          </a:bodyPr>
          <a:lstStyle/>
          <a:p>
            <a:r>
              <a:rPr lang="en-US" sz="4800" dirty="0"/>
              <a:t>The ‘</a:t>
            </a:r>
            <a:r>
              <a:rPr lang="en-US" sz="4800" dirty="0" err="1"/>
              <a:t>Villian</a:t>
            </a:r>
            <a:r>
              <a:rPr lang="en-US" sz="4800" dirty="0"/>
              <a:t>’!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30CE6153-C1EE-4F62-A9F6-A050DBEE3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602" y="192577"/>
            <a:ext cx="4428789" cy="64728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9731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Top polluters!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9B69A3FE-DC4C-4A48-A66D-80BA6E6956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0981151"/>
              </p:ext>
            </p:extLst>
          </p:nvPr>
        </p:nvGraphicFramePr>
        <p:xfrm>
          <a:off x="838200" y="1759225"/>
          <a:ext cx="10515600" cy="33395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03202659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70547300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73806631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237964660"/>
                    </a:ext>
                  </a:extLst>
                </a:gridCol>
              </a:tblGrid>
              <a:tr h="937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Countries/ Region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Regional fossil fuel emissions (RFE)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Per-capita emissions (PCE)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Consumption-based fossil fuel emissions (CBE)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537917"/>
                  </a:ext>
                </a:extLst>
              </a:tr>
              <a:tr h="3001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China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27%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7.0 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25%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546719"/>
                  </a:ext>
                </a:extLst>
              </a:tr>
              <a:tr h="3001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Growth rates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+ 1.7%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+4.7%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8810055"/>
                  </a:ext>
                </a:extLst>
              </a:tr>
              <a:tr h="3001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USA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15%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16.2 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16%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6356365"/>
                  </a:ext>
                </a:extLst>
              </a:tr>
              <a:tr h="3001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Growth rates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-0.5%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+2.5%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0481562"/>
                  </a:ext>
                </a:extLst>
              </a:tr>
              <a:tr h="3001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European Union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10%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28 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12%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7679902"/>
                  </a:ext>
                </a:extLst>
              </a:tr>
              <a:tr h="3001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Growth rates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1.4%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-0.7%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4928471"/>
                  </a:ext>
                </a:extLst>
              </a:tr>
              <a:tr h="3001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India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7%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1.8 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6%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1318801"/>
                  </a:ext>
                </a:extLst>
              </a:tr>
              <a:tr h="3001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Growth rates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4.0%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+6.3%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280818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0A59963-11D6-4B85-AA0A-EECD7BA31B2C}"/>
              </a:ext>
            </a:extLst>
          </p:cNvPr>
          <p:cNvSpPr txBox="1"/>
          <p:nvPr/>
        </p:nvSpPr>
        <p:spPr>
          <a:xfrm>
            <a:off x="739726" y="5307327"/>
            <a:ext cx="4330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</a:rPr>
              <a:t>Source: www.globalcarbonprojects.org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706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C3E77-78BD-4648-8743-F4473722E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Anthropocene!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9D2EE283-25CB-46A9-8838-CF03F7E71F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128" y="1895975"/>
            <a:ext cx="4429743" cy="421063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063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80407"/>
          </a:xfrm>
        </p:spPr>
        <p:txBody>
          <a:bodyPr>
            <a:noAutofit/>
          </a:bodyPr>
          <a:lstStyle/>
          <a:p>
            <a:r>
              <a:rPr lang="en-US" sz="4800" dirty="0"/>
              <a:t>A baby turtle found with 104 pieces of plastic in its belly!</a:t>
            </a:r>
            <a:br>
              <a:rPr lang="en-US" sz="4800" b="1" dirty="0"/>
            </a:b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EFBCE-7DD8-48AB-BBA6-8560AC3D2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By </a:t>
            </a:r>
            <a:r>
              <a:rPr lang="en-US" sz="2000" dirty="0" err="1"/>
              <a:t>Alaa</a:t>
            </a:r>
            <a:r>
              <a:rPr lang="en-US" sz="2000" dirty="0"/>
              <a:t> </a:t>
            </a:r>
            <a:r>
              <a:rPr lang="en-US" sz="2000" dirty="0" err="1"/>
              <a:t>Elassar</a:t>
            </a:r>
            <a:r>
              <a:rPr lang="en-US" sz="2000" dirty="0"/>
              <a:t>, CNN</a:t>
            </a:r>
          </a:p>
        </p:txBody>
      </p:sp>
      <p:pic>
        <p:nvPicPr>
          <p:cNvPr id="7" name="Picture 6" descr="A turtle on a white surface&#10;&#10;Description automatically generated">
            <a:extLst>
              <a:ext uri="{FF2B5EF4-FFF2-40B4-BE49-F238E27FC236}">
                <a16:creationId xmlns:a16="http://schemas.microsoft.com/office/drawing/2014/main" id="{21E7AE21-2503-4E18-BC45-654E0EF153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0" y="2345532"/>
            <a:ext cx="7429500" cy="41719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8405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02BC0777-CA0B-4277-B111-4F89597A17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170" y="359277"/>
            <a:ext cx="8751660" cy="613944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4100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691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dirty="0"/>
              <a:t>NASA watching!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2228133-4C55-4CED-9353-08C19959FD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302" y="1229276"/>
            <a:ext cx="8881396" cy="4999367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0BE4763-5577-4927-839C-3B881EA88959}"/>
              </a:ext>
            </a:extLst>
          </p:cNvPr>
          <p:cNvSpPr txBox="1"/>
          <p:nvPr/>
        </p:nvSpPr>
        <p:spPr>
          <a:xfrm>
            <a:off x="1584962" y="6299799"/>
            <a:ext cx="6056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</a:rPr>
              <a:t>Source: NASA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0935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C3E77-78BD-4648-8743-F4473722E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Heard of Tuvalu?</a:t>
            </a:r>
          </a:p>
        </p:txBody>
      </p:sp>
      <p:pic>
        <p:nvPicPr>
          <p:cNvPr id="5" name="Content Placeholder 4" descr="A picture containing airplane, bird&#10;&#10;Description automatically generated">
            <a:extLst>
              <a:ext uri="{FF2B5EF4-FFF2-40B4-BE49-F238E27FC236}">
                <a16:creationId xmlns:a16="http://schemas.microsoft.com/office/drawing/2014/main" id="{EE535759-F03C-47B9-8014-17111420EB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740" y="320526"/>
            <a:ext cx="4016168" cy="621694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338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err="1"/>
              <a:t>Amchi</a:t>
            </a:r>
            <a:r>
              <a:rPr lang="en-US" sz="4800" dirty="0"/>
              <a:t> Mumbai!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12DFADD-5222-4478-B4E7-4D48013A1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picture containing food, mountain&#10;&#10;Description automatically generated">
            <a:extLst>
              <a:ext uri="{FF2B5EF4-FFF2-40B4-BE49-F238E27FC236}">
                <a16:creationId xmlns:a16="http://schemas.microsoft.com/office/drawing/2014/main" id="{4BBD08CC-943C-40FB-9706-97060E3324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537" y="365125"/>
            <a:ext cx="3164746" cy="58118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B9B56A-0D63-4016-9D34-D768E4A2110D}"/>
              </a:ext>
            </a:extLst>
          </p:cNvPr>
          <p:cNvSpPr txBox="1"/>
          <p:nvPr/>
        </p:nvSpPr>
        <p:spPr>
          <a:xfrm>
            <a:off x="5063761" y="6193043"/>
            <a:ext cx="3154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</a:rPr>
              <a:t>Source: New York Times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698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12DFADD-5222-4478-B4E7-4D48013A1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CDE6A18E-BBFE-4A7F-B853-9A0EF64E1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673" y="511071"/>
            <a:ext cx="3894654" cy="56658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B2E6C5-AC86-4B00-8797-6D3A85D988C5}"/>
              </a:ext>
            </a:extLst>
          </p:cNvPr>
          <p:cNvSpPr txBox="1"/>
          <p:nvPr/>
        </p:nvSpPr>
        <p:spPr>
          <a:xfrm>
            <a:off x="4064338" y="6347791"/>
            <a:ext cx="38563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</a:rPr>
              <a:t>Source: Scientific American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5663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12DFADD-5222-4478-B4E7-4D48013A1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F0BABE82-31DF-4854-A92F-206A6FA1E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001" y="384745"/>
            <a:ext cx="3275998" cy="60885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0989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What more??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12DFADD-5222-4478-B4E7-4D48013A1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370EC6E6-1A03-40D2-99CE-AB03356F1D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516" y="156328"/>
            <a:ext cx="4022098" cy="65453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4301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C3E77-78BD-4648-8743-F4473722E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#</a:t>
            </a:r>
            <a:r>
              <a:rPr lang="en-US" sz="4800" b="1" dirty="0" err="1"/>
              <a:t>flightshame</a:t>
            </a:r>
            <a:r>
              <a:rPr lang="en-US" sz="4800" dirty="0"/>
              <a:t>: aka Carbon Footprint!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0B132EF3-3D18-49AF-BE24-BFB05AF771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982" y="1825625"/>
            <a:ext cx="3786036" cy="435133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9107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Diminishing Trust!</a:t>
            </a:r>
          </a:p>
        </p:txBody>
      </p:sp>
      <p:pic>
        <p:nvPicPr>
          <p:cNvPr id="6" name="Content Placeholder 5" descr="A picture containing airplane&#10;&#10;Description automatically generated">
            <a:extLst>
              <a:ext uri="{FF2B5EF4-FFF2-40B4-BE49-F238E27FC236}">
                <a16:creationId xmlns:a16="http://schemas.microsoft.com/office/drawing/2014/main" id="{F0392B99-75F5-4E3D-BE0C-602B0EF5B3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157" y="391629"/>
            <a:ext cx="4257067" cy="612775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A1A270-3C3B-4DE3-BBE7-C071BE767290}"/>
              </a:ext>
            </a:extLst>
          </p:cNvPr>
          <p:cNvSpPr/>
          <p:nvPr/>
        </p:nvSpPr>
        <p:spPr>
          <a:xfrm>
            <a:off x="6026680" y="1478653"/>
            <a:ext cx="3286539" cy="212035"/>
          </a:xfrm>
          <a:prstGeom prst="rect">
            <a:avLst/>
          </a:prstGeom>
          <a:solidFill>
            <a:srgbClr val="FF0000">
              <a:alpha val="2470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522036-7701-4B3B-A606-F6FDD5059750}"/>
              </a:ext>
            </a:extLst>
          </p:cNvPr>
          <p:cNvSpPr/>
          <p:nvPr/>
        </p:nvSpPr>
        <p:spPr>
          <a:xfrm>
            <a:off x="7153115" y="1271393"/>
            <a:ext cx="2160104" cy="198782"/>
          </a:xfrm>
          <a:prstGeom prst="rect">
            <a:avLst/>
          </a:prstGeom>
          <a:solidFill>
            <a:srgbClr val="FF0000">
              <a:alpha val="2470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3BB3CD-E26C-4497-9F79-20259E2CC430}"/>
              </a:ext>
            </a:extLst>
          </p:cNvPr>
          <p:cNvSpPr/>
          <p:nvPr/>
        </p:nvSpPr>
        <p:spPr>
          <a:xfrm>
            <a:off x="6026680" y="1690687"/>
            <a:ext cx="1563756" cy="198782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947C34-22D3-4EFB-B4EE-4747D3A65A5A}"/>
              </a:ext>
            </a:extLst>
          </p:cNvPr>
          <p:cNvSpPr/>
          <p:nvPr/>
        </p:nvSpPr>
        <p:spPr>
          <a:xfrm>
            <a:off x="7577184" y="2093844"/>
            <a:ext cx="1815548" cy="198782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C2C4EE-EC24-4277-8F4E-653D0EAA179B}"/>
              </a:ext>
            </a:extLst>
          </p:cNvPr>
          <p:cNvSpPr/>
          <p:nvPr/>
        </p:nvSpPr>
        <p:spPr>
          <a:xfrm>
            <a:off x="7312141" y="2902226"/>
            <a:ext cx="1205947" cy="198782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3656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5364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dirty="0"/>
              <a:t>Whither equity?</a:t>
            </a:r>
          </a:p>
        </p:txBody>
      </p:sp>
      <p:pic>
        <p:nvPicPr>
          <p:cNvPr id="6" name="Content Placeholder 5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53839A2B-2FF3-4EB6-B7E1-E1BDF18065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478" y="1080914"/>
            <a:ext cx="5303043" cy="5464969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05774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Extinction Rebellion!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7AA905C-4823-4477-9452-67D3A538EAD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424" y="1825625"/>
            <a:ext cx="6641151" cy="4351338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2107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New risks: ‘Asbestosis’ 2.0?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12DFADD-5222-4478-B4E7-4D48013A1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“A  new, highly complex and </a:t>
            </a:r>
            <a:r>
              <a:rPr lang="en-US" sz="2400" dirty="0" err="1"/>
              <a:t>destabilised</a:t>
            </a:r>
            <a:r>
              <a:rPr lang="en-US" sz="2400" dirty="0"/>
              <a:t> </a:t>
            </a:r>
            <a:r>
              <a:rPr lang="en-US" sz="2400" b="1" dirty="0"/>
              <a:t>domain of risk </a:t>
            </a:r>
            <a:r>
              <a:rPr lang="en-US" sz="2400" dirty="0"/>
              <a:t>is emerging… affects virtually all areas of policy and politics, and it is doubtful that societies - are adequately prepared to manage this risk.”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000" dirty="0"/>
              <a:t>Institute of Public Policy Research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8562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12DFADD-5222-4478-B4E7-4D48013A1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42791"/>
            <a:ext cx="10515600" cy="7724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/>
              <a:t>Third Pole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381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057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/>
              <a:t>Lessons from </a:t>
            </a:r>
            <a:r>
              <a:rPr lang="en-US" sz="4800" b="1" dirty="0" err="1"/>
              <a:t>Aarey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EFBCE-7DD8-48AB-BBA6-8560AC3D2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Governance cannot be a cat and mouse game with the people. They must be treated as stakeholders.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dirty="0"/>
              <a:t>Source: Indian Express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68011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ESG &amp; the new performance metrics!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EFBCE-7DD8-48AB-BBA6-8560AC3D2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Principles of Responsible Investments (PRI)</a:t>
            </a:r>
          </a:p>
          <a:p>
            <a:r>
              <a:rPr lang="en-US" sz="2400" dirty="0"/>
              <a:t>Principles of Sustainable Insurance (PSI)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2769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EFBCE-7DD8-48AB-BBA6-8560AC3D2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For banks, one concern is that if society ignores the problem and is later forced to transition quickly to a low-carbon economy, </a:t>
            </a:r>
            <a:r>
              <a:rPr lang="en-US" sz="2400" b="1" dirty="0"/>
              <a:t>companies and assets that produce a lot of emissions might see a sudden collapse in value. Stranded Assets?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B6AEA4-B333-40D9-9AFA-E156D605B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12542"/>
            <a:ext cx="10515599" cy="22930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9952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Stranded Assets?</a:t>
            </a:r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A39BB4CF-AAF9-458C-84B0-CF0D017776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876" y="556599"/>
            <a:ext cx="4600352" cy="5936276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584529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Climate bankruptcy!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EFBCE-7DD8-48AB-BBA6-8560AC3D2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u="sng" dirty="0"/>
          </a:p>
          <a:p>
            <a:pPr marL="0" indent="0">
              <a:buNone/>
            </a:pPr>
            <a:r>
              <a:rPr lang="en-US" sz="2400" b="1" dirty="0"/>
              <a:t>PG&amp;E Corporation, California</a:t>
            </a:r>
            <a:r>
              <a:rPr lang="en-US" sz="2400" dirty="0"/>
              <a:t>: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With potential claims worth $30 billion and 750 lawsuits in offing, the company opted for the dubious distinction of becoming the first major corporate casualty of climate change.  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67850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68586"/>
          </a:xfrm>
        </p:spPr>
        <p:txBody>
          <a:bodyPr>
            <a:noAutofit/>
          </a:bodyPr>
          <a:lstStyle/>
          <a:p>
            <a:r>
              <a:rPr lang="en-US" sz="4800" b="1" dirty="0"/>
              <a:t>Big money’s ‘groundswell shift’ on climate risks!</a:t>
            </a:r>
            <a:br>
              <a:rPr lang="en-US" sz="4800" b="1" dirty="0"/>
            </a:br>
            <a:endParaRPr lang="en-US" sz="4800" dirty="0"/>
          </a:p>
        </p:txBody>
      </p:sp>
      <p:pic>
        <p:nvPicPr>
          <p:cNvPr id="5" name="Content Placeholder 4" descr="A picture containing man, holding, game, sign&#10;&#10;Description automatically generated">
            <a:extLst>
              <a:ext uri="{FF2B5EF4-FFF2-40B4-BE49-F238E27FC236}">
                <a16:creationId xmlns:a16="http://schemas.microsoft.com/office/drawing/2014/main" id="{37D8CACD-38EC-4E57-9D52-A0475C74B4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804" y="1253331"/>
            <a:ext cx="2534392" cy="5239544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198728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C3E77-78BD-4648-8743-F4473722E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36458" cy="1857570"/>
          </a:xfrm>
        </p:spPr>
        <p:txBody>
          <a:bodyPr>
            <a:normAutofit/>
          </a:bodyPr>
          <a:lstStyle/>
          <a:p>
            <a:r>
              <a:rPr lang="en-US" sz="4800" dirty="0"/>
              <a:t>The Church of England crusades against big oil!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926AF-78A2-4376-BF8C-736F53096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Like Exxon, Shell once refused to commit to carbon reduction targets. But late last year, under pressure from shareholders, the company finally agreed to a 20% cut by 2035 and a 50% cut by the middle of the century. It even made the payment of executive bonuses dependent on progress towards those targets.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000" dirty="0"/>
              <a:t>Source: marketplace.org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52833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No escaping: Fiduciary Duties!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EFBCE-7DD8-48AB-BBA6-8560AC3D2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While companies are currently not required to comply with the TCFD, financial regulators and courts are increasingly </a:t>
            </a:r>
            <a:r>
              <a:rPr lang="en-US" sz="2400" dirty="0" err="1"/>
              <a:t>recognising</a:t>
            </a:r>
            <a:r>
              <a:rPr lang="en-US" sz="2400" dirty="0"/>
              <a:t> that </a:t>
            </a:r>
            <a:r>
              <a:rPr lang="en-US" sz="2400" b="1" dirty="0"/>
              <a:t>directors have a fiduciary duty to assess, manage and report to shareholders on all key risks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dirty="0"/>
              <a:t>  </a:t>
            </a:r>
          </a:p>
          <a:p>
            <a:pPr marL="0" indent="0">
              <a:buNone/>
            </a:pPr>
            <a:r>
              <a:rPr lang="en-US" sz="2000" dirty="0"/>
              <a:t>Tim Buckley</a:t>
            </a:r>
          </a:p>
          <a:p>
            <a:pPr marL="0" indent="0">
              <a:buNone/>
            </a:pPr>
            <a:r>
              <a:rPr lang="en-US" sz="2000" dirty="0"/>
              <a:t>Director of Energy Finance Studies, Australasia</a:t>
            </a:r>
          </a:p>
          <a:p>
            <a:pPr marL="0" indent="0">
              <a:buNone/>
            </a:pPr>
            <a:endParaRPr lang="en-US" sz="2000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97463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Not just </a:t>
            </a:r>
            <a:r>
              <a:rPr lang="en-US" sz="4800" b="1" dirty="0"/>
              <a:t>#Sustainability</a:t>
            </a:r>
            <a:r>
              <a:rPr lang="en-US" sz="4800" dirty="0"/>
              <a:t>!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12DFADD-5222-4478-B4E7-4D48013A1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600" dirty="0"/>
              <a:t>The scope of the ASFI is to develop a Sustainable Finance Roadmap, recommending pathways, policies and frameworks to meet its objectives:</a:t>
            </a:r>
          </a:p>
          <a:p>
            <a:pPr lvl="0"/>
            <a:r>
              <a:rPr lang="en-US" sz="2600" b="1" dirty="0" err="1"/>
              <a:t>Mobilising</a:t>
            </a:r>
            <a:r>
              <a:rPr lang="en-US" sz="2600" b="1" dirty="0"/>
              <a:t> sustainable development goals</a:t>
            </a:r>
            <a:r>
              <a:rPr lang="en-US" sz="2600" dirty="0"/>
              <a:t>, based on science-based targets and international standards,</a:t>
            </a:r>
          </a:p>
          <a:p>
            <a:pPr lvl="0"/>
            <a:r>
              <a:rPr lang="en-US" sz="2600" b="1" dirty="0"/>
              <a:t>Embed sustainability and human rights considerations</a:t>
            </a:r>
            <a:r>
              <a:rPr lang="en-US" sz="2600" dirty="0"/>
              <a:t> in financial markets to better account for and manage risk,</a:t>
            </a:r>
          </a:p>
          <a:p>
            <a:pPr lvl="0"/>
            <a:r>
              <a:rPr lang="en-US" sz="2600" b="1" dirty="0"/>
              <a:t>Enhanced disclosures and transparency</a:t>
            </a:r>
            <a:r>
              <a:rPr lang="en-US" sz="2600" dirty="0"/>
              <a:t> in financial markets in relation to environmental and social risks and opportunities, and</a:t>
            </a:r>
          </a:p>
          <a:p>
            <a:pPr lvl="0"/>
            <a:r>
              <a:rPr lang="en-US" sz="2600" dirty="0"/>
              <a:t>A financial system that meets </a:t>
            </a:r>
            <a:r>
              <a:rPr lang="en-US" sz="2600" b="1" dirty="0"/>
              <a:t>community and consumer expectations </a:t>
            </a:r>
            <a:r>
              <a:rPr lang="en-US" sz="2600" dirty="0"/>
              <a:t>around sustainability.</a:t>
            </a:r>
          </a:p>
          <a:p>
            <a:pPr marL="0" indent="0">
              <a:buNone/>
            </a:pPr>
            <a:r>
              <a:rPr lang="en-US" sz="2200" dirty="0"/>
              <a:t>   Source: </a:t>
            </a:r>
            <a:r>
              <a:rPr lang="en-US" sz="2200" dirty="0" err="1"/>
              <a:t>actuaries.digital</a:t>
            </a:r>
            <a:r>
              <a:rPr lang="en-US" sz="2200" dirty="0"/>
              <a:t> blog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51075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SMCR: October 15, 2019!</a:t>
            </a:r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096A0BF6-8BF8-4687-8DBC-3A45E57148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729" y="1825625"/>
            <a:ext cx="8328542" cy="435133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27594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Greenwashing!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02DCC69-25BD-46A8-94EC-CE72415F0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370" y="1547330"/>
            <a:ext cx="4937259" cy="494554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02001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err="1"/>
              <a:t>Decarbonise</a:t>
            </a:r>
            <a:r>
              <a:rPr lang="en-US" sz="4800" dirty="0"/>
              <a:t>!</a:t>
            </a:r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BF2C3442-739B-4EFE-9F26-9EC362B335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416" y="365125"/>
            <a:ext cx="4061552" cy="612775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70405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C3E77-78BD-4648-8743-F4473722E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778" y="462964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dirty="0"/>
              <a:t>Beyond taste busting!</a:t>
            </a:r>
          </a:p>
        </p:txBody>
      </p:sp>
      <p:pic>
        <p:nvPicPr>
          <p:cNvPr id="5" name="Content Placeholder 4" descr="A close up of food&#10;&#10;Description automatically generated">
            <a:extLst>
              <a:ext uri="{FF2B5EF4-FFF2-40B4-BE49-F238E27FC236}">
                <a16:creationId xmlns:a16="http://schemas.microsoft.com/office/drawing/2014/main" id="{E91F6F7D-CBBC-4EAD-B263-9CFC70B694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5125"/>
            <a:ext cx="3453400" cy="612775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48322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Carbon Tax!</a:t>
            </a:r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A74279F5-0925-45B2-9B9E-42471513F1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218" y="414821"/>
            <a:ext cx="3569563" cy="612775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39594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63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dirty="0"/>
              <a:t>Redlining!</a:t>
            </a:r>
          </a:p>
        </p:txBody>
      </p:sp>
      <p:pic>
        <p:nvPicPr>
          <p:cNvPr id="6" name="Content Placeholder 5" descr="A screenshot of a cell phone screen with text&#10;&#10;Description automatically generated">
            <a:extLst>
              <a:ext uri="{FF2B5EF4-FFF2-40B4-BE49-F238E27FC236}">
                <a16:creationId xmlns:a16="http://schemas.microsoft.com/office/drawing/2014/main" id="{2FD25196-794B-40E3-B4B3-C2BF20E2E9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804" y="365125"/>
            <a:ext cx="6105748" cy="612775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6332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C3E77-78BD-4648-8743-F4473722E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‘GDPR’ 2.0?</a:t>
            </a:r>
          </a:p>
        </p:txBody>
      </p:sp>
      <p:pic>
        <p:nvPicPr>
          <p:cNvPr id="5" name="Content Placeholder 4" descr="A screenshot of text&#10;&#10;Description automatically generated">
            <a:extLst>
              <a:ext uri="{FF2B5EF4-FFF2-40B4-BE49-F238E27FC236}">
                <a16:creationId xmlns:a16="http://schemas.microsoft.com/office/drawing/2014/main" id="{ACDC9B88-91E7-4280-B6E2-09414C7C71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252" y="365125"/>
            <a:ext cx="3457496" cy="612775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054701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C3E77-78BD-4648-8743-F4473722E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Wake-up &amp; Act!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926AF-78A2-4376-BF8C-736F53096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92028"/>
            <a:ext cx="10515600" cy="6739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/>
              <a:t>And it’s all converging into Board-rooms!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11219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C3E77-78BD-4648-8743-F4473722E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Insurers must come onboard, too!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926AF-78A2-4376-BF8C-736F53096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/>
              <a:t>In the last two and a half years, 17 international insurance companies - including the world’s biggest primary insurers - have stopped or limited insuring coal, and more than 30 have divested their assets from the coal industry.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000" dirty="0"/>
              <a:t>Peter Bosshard</a:t>
            </a:r>
          </a:p>
          <a:p>
            <a:pPr marL="0" indent="0">
              <a:buNone/>
            </a:pPr>
            <a:r>
              <a:rPr lang="en-US" sz="2000" dirty="0"/>
              <a:t>www.thediversityblog.com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652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2C24-863E-4370-B4F2-1C480E624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373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dirty="0"/>
              <a:t>Greta Effect!</a:t>
            </a:r>
          </a:p>
        </p:txBody>
      </p:sp>
      <p:pic>
        <p:nvPicPr>
          <p:cNvPr id="6" name="Content Placeholder 5" descr="A screen shot of a person&#10;&#10;Description automatically generated">
            <a:extLst>
              <a:ext uri="{FF2B5EF4-FFF2-40B4-BE49-F238E27FC236}">
                <a16:creationId xmlns:a16="http://schemas.microsoft.com/office/drawing/2014/main" id="{B0B49C2D-DAAA-4BEE-81FE-509989B7D6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910" y="365125"/>
            <a:ext cx="4745134" cy="612775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59928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PRESENTATIONINFO" val="{&quot;DocumentId&quot;:&quot;fe92c33c235d1e0c6218328a8e4abc0f&quot;,&quot;LanguageCode&quot;:&quot;en-US&quot;,&quot;SlideGuids&quot;:[&quot;c6ba877d-f4f9-4593-a341-9d5f8e355277&quot;,&quot;67187948-51fa-402f-a8f2-c56abedc8f49&quot;,&quot;3f688569-3a73-4b38-a836-222bffb43a05&quot;,&quot;318fb9c9-939c-4a6a-8aff-05f3cdbb62f7&quot;,&quot;f99ff64c-c0a0-49de-857d-8329150d3319&quot;,&quot;ec2e76ed-2ff4-4f34-ba3d-9d14234611c2&quot;,&quot;e56badf7-889b-4fbd-adf6-9d78655970af&quot;,&quot;c254dd73-146b-42ae-86a3-cb01c5d6fa79&quot;,&quot;45f9e648-0236-4e6b-97cd-89859c2ef823&quot;,&quot;f1a5e10a-4041-4f27-8441-e750c87af5b2&quot;,&quot;55005121-7054-42e4-aea4-246aa69cedf9&quot;,&quot;19ec176e-125b-4edd-9873-d9dce9ca6e52&quot;,&quot;f49e5554-ca0c-4365-afab-5072ed1ce6e5&quot;,&quot;8567f5d1-2810-46bd-a51b-9b23b26acd27&quot;,&quot;9b2cc0d0-1ce1-4bd9-8104-879081f1b6a9&quot;,&quot;8ac93091-1931-4230-b22d-f20167a92402&quot;,&quot;6b4427ea-7011-42da-b699-28b98999e584&quot;,&quot;68cd6088-1498-43eb-bbf7-1b71525b2baf&quot;,&quot;9413ca78-e088-4824-8870-063b78601711&quot;,&quot;80944c61-187a-447d-9aaf-ff073e84e6c3&quot;,&quot;744d34b3-c350-4be0-849e-4830fbdc2c1b&quot;,&quot;742a6c2a-5812-41c8-a26a-307fbbeb90eb&quot;,&quot;1e1aabbc-80a3-448a-9ec7-f733e60c2ea4&quot;,&quot;7790f79a-e1bb-4af9-bf8c-916e6fbe4ccc&quot;,&quot;6ff578f6-26c6-4b44-9d8c-0f47c0482e90&quot;,&quot;6fb5c732-61c3-458d-b6ed-b5e414a01240&quot;,&quot;db99b086-b2c2-4fe5-8dd8-c66188919fa5&quot;,&quot;178579f0-f6d2-4624-bacb-ab93e4a1943b&quot;,&quot;231fc774-5110-4ba4-aa48-8129a8bdcb48&quot;,&quot;625338ff-b81b-45e9-ad9a-787ba6db87f5&quot;,&quot;5ddab6a2-deee-4184-b785-48ace0b010d7&quot;,&quot;d03456aa-cfa1-413f-80df-2d41aadc9418&quot;,&quot;0ebbc712-7b0a-414b-ac18-6728ccfd0429&quot;,&quot;3cbce010-5b1c-4365-9f37-d3b2759d552e&quot;,&quot;78da36ab-68e8-46e1-a364-f44969e0d130&quot;,&quot;42b3cc91-0b38-42c1-8081-864403fef42e&quot;,&quot;b649a37e-be7f-412b-aa35-e78ff3a8b8c3&quot;,&quot;5656e7c9-ffcd-4942-9a4c-90c2db97b007&quot;,&quot;fbdb083e-8612-4582-b841-9b2fed124361&quot;,&quot;4bd21af4-8cab-4da1-9a0d-9523b7d32957&quot;],&quot;TimeStamp&quot;:&quot;2020-01-01T16:19:24.2870759+05:30&quot;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c6ba877d-f4f9-4593-a341-9d5f8e355277&quot;,&quot;TimeStamp&quot;:&quot;2020-01-01T16:19:24.2064983+05:30&quot;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67187948-51fa-402f-a8f2-c56abedc8f49&quot;,&quot;TimeStamp&quot;:&quot;2020-01-01T16:19:24.2790605+05:30&quot;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3f688569-3a73-4b38-a836-222bffb43a05&quot;,&quot;TimeStamp&quot;:&quot;2020-01-01T16:19:24.2800592+05:30&quot;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318fb9c9-939c-4a6a-8aff-05f3cdbb62f7&quot;,&quot;TimeStamp&quot;:&quot;2020-01-01T16:19:24.2800592+05:30&quot;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f99ff64c-c0a0-49de-857d-8329150d3319&quot;,&quot;TimeStamp&quot;:&quot;2020-01-01T16:19:24.2800592+05:30&quot;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ec2e76ed-2ff4-4f34-ba3d-9d14234611c2&quot;,&quot;TimeStamp&quot;:&quot;2020-01-01T16:19:24.2810565+05:30&quot;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e56badf7-889b-4fbd-adf6-9d78655970af&quot;,&quot;TimeStamp&quot;:&quot;2020-01-01T16:19:24.2810565+05:30&quot;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c254dd73-146b-42ae-86a3-cb01c5d6fa79&quot;,&quot;TimeStamp&quot;:&quot;2020-01-01T16:19:24.2810565+05:30&quot;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45f9e648-0236-4e6b-97cd-89859c2ef823&quot;,&quot;TimeStamp&quot;:&quot;2020-01-01T16:19:24.2810565+05:30&quot;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f1a5e10a-4041-4f27-8441-e750c87af5b2&quot;,&quot;TimeStamp&quot;:&quot;2020-01-01T16:19:24.2820899+05:30&quot;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55005121-7054-42e4-aea4-246aa69cedf9&quot;,&quot;TimeStamp&quot;:&quot;2020-01-01T16:19:24.2820899+05:30&quot;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19ec176e-125b-4edd-9873-d9dce9ca6e52&quot;,&quot;TimeStamp&quot;:&quot;2020-01-01T16:19:24.2820899+05:30&quot;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f49e5554-ca0c-4365-afab-5072ed1ce6e5&quot;,&quot;TimeStamp&quot;:&quot;2020-01-01T16:19:24.2820899+05:30&quot;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8567f5d1-2810-46bd-a51b-9b23b26acd27&quot;,&quot;TimeStamp&quot;:&quot;2020-01-01T16:19:24.2820899+05:30&quot;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9b2cc0d0-1ce1-4bd9-8104-879081f1b6a9&quot;,&quot;TimeStamp&quot;:&quot;2020-01-01T16:19:24.2820899+05:30&quot;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8ac93091-1931-4230-b22d-f20167a92402&quot;,&quot;TimeStamp&quot;:&quot;2020-01-01T16:19:24.283086+05:30&quot;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6b4427ea-7011-42da-b699-28b98999e584&quot;,&quot;TimeStamp&quot;:&quot;2020-01-01T16:19:24.283086+05:30&quot;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68cd6088-1498-43eb-bbf7-1b71525b2baf&quot;,&quot;TimeStamp&quot;:&quot;2020-01-01T16:19:24.283086+05:30&quot;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9413ca78-e088-4824-8870-063b78601711&quot;,&quot;TimeStamp&quot;:&quot;2020-01-01T16:19:24.283086+05:30&quot;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80944c61-187a-447d-9aaf-ff073e84e6c3&quot;,&quot;TimeStamp&quot;:&quot;2020-01-01T16:19:24.283086+05:30&quot;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744d34b3-c350-4be0-849e-4830fbdc2c1b&quot;,&quot;TimeStamp&quot;:&quot;2020-01-01T16:19:24.283086+05:30&quot;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742a6c2a-5812-41c8-a26a-307fbbeb90eb&quot;,&quot;TimeStamp&quot;:&quot;2020-01-01T16:19:24.2840875+05:30&quot;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1e1aabbc-80a3-448a-9ec7-f733e60c2ea4&quot;,&quot;TimeStamp&quot;:&quot;2020-01-01T16:19:24.2840875+05:30&quot;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7790f79a-e1bb-4af9-bf8c-916e6fbe4ccc&quot;,&quot;TimeStamp&quot;:&quot;2020-01-01T16:19:24.2840875+05:30&quot;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6ff578f6-26c6-4b44-9d8c-0f47c0482e90&quot;,&quot;TimeStamp&quot;:&quot;2020-01-01T16:19:24.2840875+05:30&quot;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6fb5c732-61c3-458d-b6ed-b5e414a01240&quot;,&quot;TimeStamp&quot;:&quot;2020-01-01T16:19:24.2840875+05:30&quot;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db99b086-b2c2-4fe5-8dd8-c66188919fa5&quot;,&quot;TimeStamp&quot;:&quot;2020-01-01T16:19:24.2840875+05:30&quot;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178579f0-f6d2-4624-bacb-ab93e4a1943b&quot;,&quot;TimeStamp&quot;:&quot;2020-01-01T16:19:24.2840875+05:30&quot;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31fc774-5110-4ba4-aa48-8129a8bdcb48&quot;,&quot;TimeStamp&quot;:&quot;2020-01-01T16:19:24.2850812+05:30&quot;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625338ff-b81b-45e9-ad9a-787ba6db87f5&quot;,&quot;TimeStamp&quot;:&quot;2020-01-01T16:19:24.2850812+05:30&quot;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5ddab6a2-deee-4184-b785-48ace0b010d7&quot;,&quot;TimeStamp&quot;:&quot;2020-01-01T16:19:24.2850812+05:30&quot;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d03456aa-cfa1-413f-80df-2d41aadc9418&quot;,&quot;TimeStamp&quot;:&quot;2020-01-01T16:19:24.2850812+05:30&quot;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0ebbc712-7b0a-414b-ac18-6728ccfd0429&quot;,&quot;TimeStamp&quot;:&quot;2020-01-01T16:19:24.2850812+05:30&quot;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3cbce010-5b1c-4365-9f37-d3b2759d552e&quot;,&quot;TimeStamp&quot;:&quot;2020-01-01T16:19:24.2850812+05:30&quot;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78da36ab-68e8-46e1-a364-f44969e0d130&quot;,&quot;TimeStamp&quot;:&quot;2020-01-01T16:19:24.2860802+05:30&quot;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42b3cc91-0b38-42c1-8081-864403fef42e&quot;,&quot;TimeStamp&quot;:&quot;2020-01-01T16:19:24.2860802+05:30&quot;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b649a37e-be7f-412b-aa35-e78ff3a8b8c3&quot;,&quot;TimeStamp&quot;:&quot;2020-01-01T16:19:24.2860802+05:30&quot;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5656e7c9-ffcd-4942-9a4c-90c2db97b007&quot;,&quot;TimeStamp&quot;:&quot;2020-01-01T16:19:24.2860802+05:30&quot;}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fbdb083e-8612-4582-b841-9b2fed124361&quot;,&quot;TimeStamp&quot;:&quot;2020-01-01T16:19:24.2860802+05:30&quot;}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4bd21af4-8cab-4da1-9a0d-9523b7d32957&quot;,&quot;TimeStamp&quot;:&quot;2020-01-01T16:19:24.2860802+05:30&quot;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</TotalTime>
  <Words>712</Words>
  <Application>Microsoft Office PowerPoint</Application>
  <PresentationFormat>Widescreen</PresentationFormat>
  <Paragraphs>127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Times New Roman</vt:lpstr>
      <vt:lpstr>Office Theme</vt:lpstr>
      <vt:lpstr>Climate Change: Elephant in the Board-room!</vt:lpstr>
      <vt:lpstr>Setting the context!</vt:lpstr>
      <vt:lpstr>PowerPoint Presentation</vt:lpstr>
      <vt:lpstr>PowerPoint Presentation</vt:lpstr>
      <vt:lpstr>The ‘Villian’!</vt:lpstr>
      <vt:lpstr>Top polluters!</vt:lpstr>
      <vt:lpstr>Anthropocene!</vt:lpstr>
      <vt:lpstr>A baby turtle found with 104 pieces of plastic in its belly! </vt:lpstr>
      <vt:lpstr>PowerPoint Presentation</vt:lpstr>
      <vt:lpstr>NASA watching!</vt:lpstr>
      <vt:lpstr>Heard of Tuvalu?</vt:lpstr>
      <vt:lpstr>Amchi Mumbai!</vt:lpstr>
      <vt:lpstr>PowerPoint Presentation</vt:lpstr>
      <vt:lpstr>PowerPoint Presentation</vt:lpstr>
      <vt:lpstr>What more??</vt:lpstr>
      <vt:lpstr>#flightshame: aka Carbon Footprint!</vt:lpstr>
      <vt:lpstr>Diminishing Trust!</vt:lpstr>
      <vt:lpstr>Whither equity?</vt:lpstr>
      <vt:lpstr>Extinction Rebellion!</vt:lpstr>
      <vt:lpstr>New risks: ‘Asbestosis’ 2.0?</vt:lpstr>
      <vt:lpstr>PowerPoint Presentation</vt:lpstr>
      <vt:lpstr>Lessons from Aarey</vt:lpstr>
      <vt:lpstr>ESG &amp; the new performance metrics!</vt:lpstr>
      <vt:lpstr>PowerPoint Presentation</vt:lpstr>
      <vt:lpstr>Stranded Assets?</vt:lpstr>
      <vt:lpstr>Climate bankruptcy!</vt:lpstr>
      <vt:lpstr>Big money’s ‘groundswell shift’ on climate risks! </vt:lpstr>
      <vt:lpstr>The Church of England crusades against big oil!</vt:lpstr>
      <vt:lpstr>No escaping: Fiduciary Duties!</vt:lpstr>
      <vt:lpstr>Not just #Sustainability!</vt:lpstr>
      <vt:lpstr>SMCR: October 15, 2019!</vt:lpstr>
      <vt:lpstr>Greenwashing!</vt:lpstr>
      <vt:lpstr>Decarbonise!</vt:lpstr>
      <vt:lpstr>Beyond taste busting!</vt:lpstr>
      <vt:lpstr>Carbon Tax!</vt:lpstr>
      <vt:lpstr>Redlining!</vt:lpstr>
      <vt:lpstr>‘GDPR’ 2.0?</vt:lpstr>
      <vt:lpstr>Wake-up &amp; Act!</vt:lpstr>
      <vt:lpstr>Insurers must come onboard, too!</vt:lpstr>
      <vt:lpstr>Greta Effect!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Change: Elephant in the Board-room!</dc:title>
  <dc:creator>Praveen Gupta</dc:creator>
  <cp:lastModifiedBy>Praveen Gupta</cp:lastModifiedBy>
  <cp:revision>209</cp:revision>
  <dcterms:created xsi:type="dcterms:W3CDTF">2019-10-15T11:20:31Z</dcterms:created>
  <dcterms:modified xsi:type="dcterms:W3CDTF">2020-01-01T10:50:57Z</dcterms:modified>
</cp:coreProperties>
</file>